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0" r:id="rId9"/>
    <p:sldId id="263" r:id="rId10"/>
    <p:sldId id="261" r:id="rId11"/>
    <p:sldId id="262" r:id="rId12"/>
  </p:sldIdLst>
  <p:sldSz cx="9144000" cy="5143500" type="screen16x9"/>
  <p:notesSz cx="6858000" cy="9144000"/>
  <p:embeddedFontLst>
    <p:embeddedFont>
      <p:font typeface="Rubik SemiBold" panose="020B0604020202020204" charset="-79"/>
      <p:regular r:id="rId14"/>
      <p:bold r:id="rId15"/>
      <p:italic r:id="rId16"/>
      <p:boldItalic r:id="rId17"/>
    </p:embeddedFont>
    <p:embeddedFont>
      <p:font typeface="Tahoma" panose="020B0604030504040204" pitchFamily="34" charset="0"/>
      <p:regular r:id="rId18"/>
      <p:bold r:id="rId19"/>
    </p:embeddedFont>
    <p:embeddedFont>
      <p:font typeface="Rubik" panose="020B0604020202020204" charset="-79"/>
      <p:regular r:id="rId20"/>
      <p:bold r:id="rId21"/>
      <p:italic r:id="rId22"/>
      <p:boldItalic r:id="rId23"/>
    </p:embeddedFont>
    <p:embeddedFont>
      <p:font typeface="Rubik ExtraBold" panose="020B0604020202020204" charset="-79"/>
      <p:bold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a7cdae348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a7cdae348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911254b2dc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g1911254b2dc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7cdae348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1a7cdae348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301499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7cdae348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1a7cdae348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969263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7cdae348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1a7cdae348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781984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7cdae348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1a7cdae348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7cdae348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1a7cdae348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97043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5071325" y="1408375"/>
            <a:ext cx="3401100" cy="2504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4"/>
          <p:cNvSpPr>
            <a:spLocks noGrp="1"/>
          </p:cNvSpPr>
          <p:nvPr>
            <p:ph type="pic" idx="2"/>
          </p:nvPr>
        </p:nvSpPr>
        <p:spPr>
          <a:xfrm>
            <a:off x="5071325" y="1408375"/>
            <a:ext cx="3401100" cy="2504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0" y="-12350"/>
            <a:ext cx="9225900" cy="5143500"/>
          </a:xfrm>
          <a:prstGeom prst="rect">
            <a:avLst/>
          </a:prstGeom>
          <a:solidFill>
            <a:srgbClr val="F5B931">
              <a:alpha val="2313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5"/>
          <p:cNvSpPr/>
          <p:nvPr/>
        </p:nvSpPr>
        <p:spPr>
          <a:xfrm rot="2700000">
            <a:off x="5526955" y="763633"/>
            <a:ext cx="2051741" cy="2067439"/>
          </a:xfrm>
          <a:prstGeom prst="roundRect">
            <a:avLst>
              <a:gd name="adj" fmla="val 16667"/>
            </a:avLst>
          </a:prstGeom>
          <a:solidFill>
            <a:srgbClr val="F5B9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/>
          <p:nvPr/>
        </p:nvSpPr>
        <p:spPr>
          <a:xfrm rot="2700000">
            <a:off x="5526955" y="2420033"/>
            <a:ext cx="2051741" cy="2067439"/>
          </a:xfrm>
          <a:prstGeom prst="roundRect">
            <a:avLst>
              <a:gd name="adj" fmla="val 16667"/>
            </a:avLst>
          </a:prstGeom>
          <a:solidFill>
            <a:srgbClr val="F5B9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5"/>
          <p:cNvSpPr/>
          <p:nvPr/>
        </p:nvSpPr>
        <p:spPr>
          <a:xfrm rot="2700000">
            <a:off x="6061724" y="100995"/>
            <a:ext cx="5128928" cy="516796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5953150" y="1246175"/>
            <a:ext cx="27303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1" i="0" u="none" strike="noStrike" cap="non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Virtual Internship</a:t>
            </a:r>
            <a:endParaRPr sz="35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1" i="0" u="none" strike="noStrike" cap="none">
                <a:solidFill>
                  <a:srgbClr val="019FAB"/>
                </a:solidFill>
                <a:latin typeface="Rubik"/>
                <a:ea typeface="Rubik"/>
                <a:cs typeface="Rubik"/>
                <a:sym typeface="Rubik"/>
              </a:rPr>
              <a:t>Experience</a:t>
            </a:r>
            <a:endParaRPr sz="3500" b="1" i="0" u="none" strike="noStrike" cap="none">
              <a:solidFill>
                <a:srgbClr val="019FAB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endParaRPr sz="3500" b="1" i="0" u="none" strike="noStrike" cap="none">
              <a:solidFill>
                <a:srgbClr val="019FAB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3355" y="189900"/>
            <a:ext cx="1795075" cy="8315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529625" y="3193400"/>
            <a:ext cx="4247700" cy="1520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ctrTitle"/>
          </p:nvPr>
        </p:nvSpPr>
        <p:spPr>
          <a:xfrm>
            <a:off x="785075" y="3329450"/>
            <a:ext cx="37368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 b="1">
                <a:latin typeface="Rubik"/>
                <a:ea typeface="Rubik"/>
                <a:cs typeface="Rubik"/>
                <a:sym typeface="Rubik"/>
              </a:rPr>
              <a:t>Task 5 Report</a:t>
            </a:r>
            <a:endParaRPr sz="3180" b="1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58070" y="2928470"/>
            <a:ext cx="1248000" cy="12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/>
        </p:nvSpPr>
        <p:spPr>
          <a:xfrm>
            <a:off x="337800" y="150475"/>
            <a:ext cx="63741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1" i="0" u="none" strike="noStrike" cap="none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1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4</a:t>
            </a:r>
            <a:r>
              <a:rPr lang="en" sz="2900" b="1" i="0" u="none" strike="noStrike" cap="none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en" sz="2900" b="1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Kesimpulan</a:t>
            </a:r>
            <a:endParaRPr sz="2900" b="1" u="none" strike="noStrike" cap="none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819807" y="1227775"/>
            <a:ext cx="7361468" cy="364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id-ID" sz="1500" b="1" dirty="0" smtClean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	Tingkat keberhasilan pada load testing dengan k6 pada 2 API perintah POST &amp; PUT yang berjalan dengan 1.000 virtual user, 3.500 iterasi, dan 2 seconds waktu toleransi maks adalah 100% berhasil dengan waktu running 11,6 seconds.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lang="id-ID" sz="1500" b="1" dirty="0" smtClean="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  <a:p>
            <a:pPr algn="just">
              <a:lnSpc>
                <a:spcPct val="150000"/>
              </a:lnSpc>
              <a:buClr>
                <a:schemeClr val="dk1"/>
              </a:buClr>
              <a:buSzPts val="2100"/>
            </a:pPr>
            <a:r>
              <a:rPr lang="id-ID" sz="1500" b="1" i="0" u="none" strike="noStrike" cap="none" dirty="0" smtClean="0">
                <a:solidFill>
                  <a:srgbClr val="333333"/>
                </a:solidFill>
                <a:latin typeface="Rubik"/>
                <a:cs typeface="Rubik"/>
                <a:sym typeface="Rubik"/>
              </a:rPr>
              <a:t>	Pada user windows disarankan melakukan konfigurasi pada DNS server address atau konfigurasi native sandbox pada java. </a:t>
            </a:r>
            <a:r>
              <a:rPr lang="id-ID" sz="1500" b="1" dirty="0" smtClean="0">
                <a:solidFill>
                  <a:srgbClr val="333333"/>
                </a:solidFill>
                <a:latin typeface="Rubik"/>
                <a:cs typeface="Rubik"/>
                <a:sym typeface="Rubik"/>
              </a:rPr>
              <a:t>Hal ini diperlukan agar saat run load testing menggunakan k6 tidak muncul error “</a:t>
            </a:r>
            <a:r>
              <a:rPr lang="id-ID" sz="1500" b="1" i="1" u="sng" dirty="0" smtClean="0">
                <a:solidFill>
                  <a:srgbClr val="333333"/>
                </a:solidFill>
                <a:latin typeface="Rubik"/>
                <a:cs typeface="Rubik"/>
                <a:sym typeface="Rubik"/>
              </a:rPr>
              <a:t>Existing connection was forcibly closed by the remote host</a:t>
            </a:r>
            <a:r>
              <a:rPr lang="id-ID" sz="1500" b="1" dirty="0" smtClean="0">
                <a:solidFill>
                  <a:srgbClr val="333333"/>
                </a:solidFill>
                <a:latin typeface="Rubik"/>
                <a:cs typeface="Rubik"/>
                <a:sym typeface="Rubik"/>
              </a:rPr>
              <a:t>”, atau jenis error yang lain.</a:t>
            </a:r>
            <a:endParaRPr sz="1500" b="1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/>
        </p:nvSpPr>
        <p:spPr>
          <a:xfrm>
            <a:off x="1429500" y="1866700"/>
            <a:ext cx="62850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" sz="5800" b="0" i="0" u="none" strike="noStrike" cap="none">
                <a:solidFill>
                  <a:schemeClr val="lt1"/>
                </a:solidFill>
                <a:latin typeface="Rubik ExtraBold"/>
                <a:ea typeface="Rubik ExtraBold"/>
                <a:cs typeface="Rubik ExtraBold"/>
                <a:sym typeface="Rubik ExtraBold"/>
              </a:rPr>
              <a:t>Thank You!</a:t>
            </a:r>
            <a:endParaRPr sz="5800" b="0" i="0" u="none" strike="noStrike" cap="none">
              <a:solidFill>
                <a:schemeClr val="lt1"/>
              </a:solidFill>
              <a:latin typeface="Rubik ExtraBold"/>
              <a:ea typeface="Rubik ExtraBold"/>
              <a:cs typeface="Rubik ExtraBold"/>
              <a:sym typeface="Rubik ExtraBold"/>
            </a:endParaRPr>
          </a:p>
        </p:txBody>
      </p:sp>
      <p:pic>
        <p:nvPicPr>
          <p:cNvPr id="125" name="Google Shape;12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56800" y="4050250"/>
            <a:ext cx="482725" cy="48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>
            <a:off x="4027250" y="1753625"/>
            <a:ext cx="413400" cy="401400"/>
          </a:xfrm>
          <a:prstGeom prst="ellipse">
            <a:avLst/>
          </a:prstGeom>
          <a:solidFill>
            <a:srgbClr val="D01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4572000" y="1728775"/>
            <a:ext cx="4007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latin typeface="Rubik SemiBold"/>
                <a:ea typeface="Rubik SemiBold"/>
                <a:cs typeface="Rubik SemiBold"/>
                <a:sym typeface="Rubik SemiBold"/>
              </a:rPr>
              <a:t>Soal</a:t>
            </a:r>
            <a:endParaRPr sz="1800" b="0" u="none" strike="noStrike" cap="none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4056450" y="2308375"/>
            <a:ext cx="28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1</a:t>
            </a:r>
            <a:endParaRPr sz="2100" b="1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1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4027250" y="2368525"/>
            <a:ext cx="413400" cy="401400"/>
          </a:xfrm>
          <a:prstGeom prst="ellipse">
            <a:avLst/>
          </a:prstGeom>
          <a:solidFill>
            <a:srgbClr val="D01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4056450" y="2315275"/>
            <a:ext cx="28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2</a:t>
            </a:r>
            <a:endParaRPr sz="2100" b="1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1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4572000" y="2338375"/>
            <a:ext cx="4007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700">
                <a:latin typeface="Rubik SemiBold"/>
                <a:ea typeface="Rubik SemiBold"/>
                <a:cs typeface="Rubik SemiBold"/>
                <a:sym typeface="Rubik SemiBold"/>
              </a:rPr>
              <a:t>Hasil </a:t>
            </a:r>
            <a:endParaRPr sz="1700" b="0" u="none" strike="noStrike" cap="none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4027250" y="3036675"/>
            <a:ext cx="413400" cy="401400"/>
          </a:xfrm>
          <a:prstGeom prst="ellipse">
            <a:avLst/>
          </a:prstGeom>
          <a:solidFill>
            <a:srgbClr val="D01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4056450" y="2983425"/>
            <a:ext cx="284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</a:t>
            </a:r>
            <a:endParaRPr sz="21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4572000" y="3006525"/>
            <a:ext cx="4007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Report</a:t>
            </a:r>
            <a:endParaRPr sz="1800" b="0" i="0" u="none" strike="noStrike" cap="none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4027250" y="3700450"/>
            <a:ext cx="413400" cy="401400"/>
          </a:xfrm>
          <a:prstGeom prst="ellipse">
            <a:avLst/>
          </a:prstGeom>
          <a:solidFill>
            <a:srgbClr val="D01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4056450" y="3647200"/>
            <a:ext cx="284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</a:t>
            </a:r>
            <a:endParaRPr sz="21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572000" y="3670300"/>
            <a:ext cx="4007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Kesimpulan</a:t>
            </a:r>
            <a:endParaRPr sz="1800" b="0" i="0" u="none" strike="noStrike" cap="none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733650" y="464925"/>
            <a:ext cx="5583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1. Soal</a:t>
            </a:r>
            <a:endParaRPr sz="2900" b="1" u="none" strike="noStrike" cap="none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450" y="1282425"/>
            <a:ext cx="3247150" cy="320202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4263150" y="1320525"/>
            <a:ext cx="4222500" cy="28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Task yang akan dikerjakan : </a:t>
            </a:r>
            <a:endParaRPr sz="11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ubik"/>
              <a:buAutoNum type="arabicPeriod"/>
            </a:pPr>
            <a:r>
              <a:rPr lang="en" sz="11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Buat scenario test untuk integration test dari 2 API tersebut dan implementasikan ke dalam k6 serta tambahkan assertion dari tiap test yang dilakukan dalam 1 file test</a:t>
            </a:r>
            <a:endParaRPr sz="11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ubik"/>
              <a:buAutoNum type="arabicPeriod"/>
            </a:pPr>
            <a:r>
              <a:rPr lang="en" sz="11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Buat scenario test untuk menguji performance dari 2 API tersebut dengan total 1000 virtual user, 3500 iterasi dan batas maksimum toleransi response APInya 2 second serta tambahkan assertion dari tiap test yang dilakukan dalam 1 file test</a:t>
            </a:r>
            <a:endParaRPr sz="11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ubik"/>
              <a:buAutoNum type="arabicPeriod"/>
            </a:pPr>
            <a:r>
              <a:rPr lang="en" sz="11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Generate report dalam bentuk HTML dari soal no. 2 untuk mendapatkan visualisasi dari performance test yang dilakukan</a:t>
            </a:r>
            <a:endParaRPr sz="1300" dirty="0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/>
        </p:nvSpPr>
        <p:spPr>
          <a:xfrm>
            <a:off x="733650" y="569700"/>
            <a:ext cx="5583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2. Hasil</a:t>
            </a:r>
            <a:endParaRPr sz="2900" b="1" u="none" strike="noStrike" cap="none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8"/>
          <p:cNvSpPr txBox="1"/>
          <p:nvPr/>
        </p:nvSpPr>
        <p:spPr>
          <a:xfrm>
            <a:off x="733650" y="1200900"/>
            <a:ext cx="7447625" cy="2908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id-ID" sz="1500" b="1" dirty="0" smtClean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Berikut ini adalah hasil visualisasi k6 integration test dari 2 API, dengan </a:t>
            </a:r>
          </a:p>
          <a:p>
            <a:pPr marL="285750" lvl="2" indent="-285750">
              <a:lnSpc>
                <a:spcPct val="150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id-ID" sz="1500" b="1" dirty="0" smtClean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Virtual User = 1.000</a:t>
            </a:r>
          </a:p>
          <a:p>
            <a:pPr marL="285750" lvl="2" indent="-285750">
              <a:lnSpc>
                <a:spcPct val="150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id-ID" sz="1500" b="1" dirty="0" smtClean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Iterasi = 3.500</a:t>
            </a:r>
          </a:p>
          <a:p>
            <a:pPr marL="285750" lvl="2" indent="-285750">
              <a:lnSpc>
                <a:spcPct val="150000"/>
              </a:lnSpc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</a:pPr>
            <a:r>
              <a:rPr lang="id-ID" sz="1500" b="1" dirty="0" smtClean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Toleransi Maks = 2 second</a:t>
            </a:r>
          </a:p>
          <a:p>
            <a:pPr lvl="2">
              <a:lnSpc>
                <a:spcPct val="150000"/>
              </a:lnSpc>
              <a:buClr>
                <a:schemeClr val="dk1"/>
              </a:buClr>
              <a:buSzPct val="100000"/>
            </a:pPr>
            <a:endParaRPr lang="id-ID" sz="1500" b="1" dirty="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  <a:p>
            <a:pPr lvl="2">
              <a:lnSpc>
                <a:spcPct val="150000"/>
              </a:lnSpc>
              <a:buClr>
                <a:schemeClr val="dk1"/>
              </a:buClr>
              <a:buSzPct val="100000"/>
            </a:pPr>
            <a:r>
              <a:rPr lang="id-ID" sz="1500" b="1" dirty="0" smtClean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Link Drive:</a:t>
            </a:r>
          </a:p>
          <a:p>
            <a:pPr lvl="2">
              <a:lnSpc>
                <a:spcPct val="150000"/>
              </a:lnSpc>
              <a:buClr>
                <a:schemeClr val="dk1"/>
              </a:buClr>
              <a:buSzPct val="100000"/>
            </a:pPr>
            <a:r>
              <a:rPr lang="en-US" b="1" i="1" u="sng" dirty="0">
                <a:solidFill>
                  <a:schemeClr val="accent1"/>
                </a:solidFill>
                <a:ea typeface="Rubik"/>
                <a:cs typeface="Rubik"/>
                <a:sym typeface="Rubik"/>
              </a:rPr>
              <a:t>https://</a:t>
            </a:r>
            <a:r>
              <a:rPr lang="en-US" b="1" i="1" u="sng" dirty="0" smtClean="0">
                <a:solidFill>
                  <a:schemeClr val="accent1"/>
                </a:solidFill>
                <a:ea typeface="Rubik"/>
                <a:cs typeface="Rubik"/>
                <a:sym typeface="Rubik"/>
              </a:rPr>
              <a:t>drive.google.com/drive/folders/1Ds5498pjeLRf54aHI4h08GlIYiaGXwmT?usp=sharing</a:t>
            </a:r>
            <a:endParaRPr lang="id-ID" sz="1500" b="1" u="sng" dirty="0" smtClean="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0;p19"/>
          <p:cNvSpPr txBox="1"/>
          <p:nvPr/>
        </p:nvSpPr>
        <p:spPr>
          <a:xfrm>
            <a:off x="3030376" y="4614041"/>
            <a:ext cx="3020186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b="1" dirty="0" smtClean="0">
                <a:solidFill>
                  <a:srgbClr val="333333"/>
                </a:solidFill>
                <a:latin typeface="+mj-lt"/>
                <a:ea typeface="Tahoma" panose="020B0604030504040204" pitchFamily="34" charset="0"/>
                <a:cs typeface="Times New Roman" panose="02020603050405020304" pitchFamily="18" charset="0"/>
                <a:sym typeface="Rubik"/>
              </a:rPr>
              <a:t>Gambar 2.1 K6 Request Metrics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90" y="935420"/>
            <a:ext cx="8492358" cy="367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0708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0;p19"/>
          <p:cNvSpPr txBox="1"/>
          <p:nvPr/>
        </p:nvSpPr>
        <p:spPr>
          <a:xfrm>
            <a:off x="3030376" y="4614041"/>
            <a:ext cx="3020186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b="1" dirty="0" smtClean="0">
                <a:solidFill>
                  <a:srgbClr val="333333"/>
                </a:solidFill>
                <a:latin typeface="+mj-lt"/>
                <a:ea typeface="Tahoma" panose="020B0604030504040204" pitchFamily="34" charset="0"/>
                <a:cs typeface="Times New Roman" panose="02020603050405020304" pitchFamily="18" charset="0"/>
                <a:sym typeface="Rubik"/>
              </a:rPr>
              <a:t>Gambar 2.2 K6 Other Stats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69" y="998486"/>
            <a:ext cx="8492400" cy="367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5963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0;p19"/>
          <p:cNvSpPr txBox="1"/>
          <p:nvPr/>
        </p:nvSpPr>
        <p:spPr>
          <a:xfrm>
            <a:off x="3030376" y="4614041"/>
            <a:ext cx="3020186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b="1" dirty="0" smtClean="0">
                <a:solidFill>
                  <a:srgbClr val="333333"/>
                </a:solidFill>
                <a:latin typeface="+mj-lt"/>
                <a:ea typeface="Tahoma" panose="020B0604030504040204" pitchFamily="34" charset="0"/>
                <a:cs typeface="Times New Roman" panose="02020603050405020304" pitchFamily="18" charset="0"/>
                <a:sym typeface="Rubik"/>
              </a:rPr>
              <a:t>Gambar 2.3 K6 Checks &amp; Groups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69" y="945930"/>
            <a:ext cx="8492400" cy="366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8695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733650" y="569700"/>
            <a:ext cx="5583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3. Report</a:t>
            </a:r>
            <a:endParaRPr sz="2900" b="1" u="none" strike="noStrike" cap="none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10;p19"/>
          <p:cNvSpPr txBox="1"/>
          <p:nvPr/>
        </p:nvSpPr>
        <p:spPr>
          <a:xfrm>
            <a:off x="733652" y="1200900"/>
            <a:ext cx="7447624" cy="122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sz="1500" b="1" dirty="0" smtClean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	Waktu yang diperlukan untuk menyelesaikan perintah create dan update pada API dengan 1.000 virtual user adalah 11 ,6 seconds. Dengan tingkat keberhasilan 100% dan total request </a:t>
            </a:r>
            <a:r>
              <a:rPr lang="id-ID" sz="1500" b="1" dirty="0" smtClean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sebanyak 2.000</a:t>
            </a:r>
            <a:r>
              <a:rPr lang="id-ID" sz="1500" b="1" dirty="0" smtClean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.</a:t>
            </a:r>
            <a:endParaRPr sz="1500" b="1" dirty="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35" y="966952"/>
            <a:ext cx="7383240" cy="3701776"/>
          </a:xfrm>
          <a:prstGeom prst="rect">
            <a:avLst/>
          </a:prstGeom>
        </p:spPr>
      </p:pic>
      <p:sp>
        <p:nvSpPr>
          <p:cNvPr id="7" name="Google Shape;110;p19"/>
          <p:cNvSpPr txBox="1"/>
          <p:nvPr/>
        </p:nvSpPr>
        <p:spPr>
          <a:xfrm>
            <a:off x="3401635" y="4533954"/>
            <a:ext cx="217604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b="1" dirty="0" smtClean="0">
                <a:solidFill>
                  <a:srgbClr val="333333"/>
                </a:solidFill>
                <a:latin typeface="+mj-lt"/>
                <a:ea typeface="Tahoma" panose="020B0604030504040204" pitchFamily="34" charset="0"/>
                <a:cs typeface="Times New Roman" panose="02020603050405020304" pitchFamily="18" charset="0"/>
                <a:sym typeface="Rubik"/>
              </a:rPr>
              <a:t>Gambar 3.1 K6 Report</a:t>
            </a:r>
          </a:p>
        </p:txBody>
      </p:sp>
    </p:spTree>
    <p:extLst>
      <p:ext uri="{BB962C8B-B14F-4D97-AF65-F5344CB8AC3E}">
        <p14:creationId xmlns:p14="http://schemas.microsoft.com/office/powerpoint/2010/main" val="11519642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169</Words>
  <Application>Microsoft Office PowerPoint</Application>
  <PresentationFormat>On-screen Show (16:9)</PresentationFormat>
  <Paragraphs>37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Rubik SemiBold</vt:lpstr>
      <vt:lpstr>Times New Roman</vt:lpstr>
      <vt:lpstr>Tahoma</vt:lpstr>
      <vt:lpstr>Rubik</vt:lpstr>
      <vt:lpstr>Arial</vt:lpstr>
      <vt:lpstr>Rubik ExtraBold</vt:lpstr>
      <vt:lpstr>Wingdings</vt:lpstr>
      <vt:lpstr>Simple Light</vt:lpstr>
      <vt:lpstr>Task 5 Report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5 Report</dc:title>
  <cp:lastModifiedBy>ANSIRK</cp:lastModifiedBy>
  <cp:revision>10</cp:revision>
  <dcterms:modified xsi:type="dcterms:W3CDTF">2023-12-04T14:51:10Z</dcterms:modified>
</cp:coreProperties>
</file>